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83" r:id="rId2"/>
    <p:sldId id="284" r:id="rId3"/>
    <p:sldId id="285" r:id="rId4"/>
    <p:sldId id="286" r:id="rId5"/>
    <p:sldId id="304" r:id="rId6"/>
    <p:sldId id="293" r:id="rId7"/>
    <p:sldId id="306" r:id="rId8"/>
    <p:sldId id="287" r:id="rId9"/>
    <p:sldId id="295" r:id="rId10"/>
    <p:sldId id="296" r:id="rId11"/>
    <p:sldId id="298" r:id="rId12"/>
    <p:sldId id="30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00"/>
    <a:srgbClr val="495925"/>
    <a:srgbClr val="1F2610"/>
    <a:srgbClr val="009900"/>
    <a:srgbClr val="182A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4" d="100"/>
          <a:sy n="64" d="100"/>
        </p:scale>
        <p:origin x="-15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A0687AA-9E90-4B3B-B1AF-E91FF6E72E08}" type="datetimeFigureOut">
              <a:rPr lang="ar-IQ" smtClean="0"/>
              <a:pPr/>
              <a:t>07/07/1434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4FA9D7B-F759-42F6-941C-A4B33A1FCAC4}"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44FA9D7B-F759-42F6-941C-A4B33A1FCAC4}"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1B335A-7BB9-428F-8618-F97F482C984B}" type="datetime8">
              <a:rPr lang="ar-IQ" smtClean="0"/>
              <a:pPr/>
              <a:t>16 أيار، 13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AD4F960-FB4D-4D1C-A937-8534FC63CF8E}" type="datetime8">
              <a:rPr lang="ar-IQ" smtClean="0"/>
              <a:pPr/>
              <a:t>16 أيار، 13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246AC9-B2D2-492C-B913-5FBE723862BF}" type="datetime8">
              <a:rPr lang="ar-IQ" smtClean="0"/>
              <a:pPr/>
              <a:t>16 أيار، 13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888880-BBDB-4CC2-AF68-8995E212398F}" type="datetime8">
              <a:rPr lang="ar-IQ" smtClean="0"/>
              <a:pPr/>
              <a:t>16 أيار، 13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15EA7-324A-40A9-87EB-447ED594B1C7}" type="datetime8">
              <a:rPr lang="ar-IQ" smtClean="0"/>
              <a:pPr/>
              <a:t>16 أيار، 13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E0DD38-E59E-411E-8D4D-5BDF235F8855}" type="datetime8">
              <a:rPr lang="ar-IQ" smtClean="0"/>
              <a:pPr/>
              <a:t>16 أيار، 13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60CA135-19CC-48DA-9B2E-7103A78434DF}" type="datetime8">
              <a:rPr lang="ar-IQ" smtClean="0"/>
              <a:pPr/>
              <a:t>16 أيار، 13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A8E3EC2-CDAC-4CEA-934C-38B6DDD3308E}" type="datetime8">
              <a:rPr lang="ar-IQ" smtClean="0"/>
              <a:pPr/>
              <a:t>16 أيار، 13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47C90-19D4-4743-A056-60B9A9D9CE1C}" type="datetime8">
              <a:rPr lang="ar-IQ" smtClean="0"/>
              <a:pPr/>
              <a:t>16 أيار، 13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AD3E3-E783-4656-A8F8-DA58C131E529}" type="datetime8">
              <a:rPr lang="ar-IQ" smtClean="0"/>
              <a:pPr/>
              <a:t>16 أيار، 13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27674-0C65-41B6-A57F-CC263CDEE700}" type="datetime8">
              <a:rPr lang="ar-IQ" smtClean="0"/>
              <a:pPr/>
              <a:t>16 أيار، 13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420413-FB6E-49DD-AEA7-5B502C8605B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6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C20BD4-C17D-4764-9AED-552BCF2B50DC}" type="datetime8">
              <a:rPr lang="ar-IQ" smtClean="0"/>
              <a:pPr/>
              <a:t>16 أيار، 13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420413-FB6E-49DD-AEA7-5B502C8605B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714356"/>
            <a:ext cx="7858180" cy="5643602"/>
          </a:xfrm>
          <a:gradFill flip="none" rotWithShape="1">
            <a:gsLst>
              <a:gs pos="14000">
                <a:srgbClr val="004600"/>
              </a:gs>
              <a:gs pos="49000">
                <a:schemeClr val="bg1"/>
              </a:gs>
              <a:gs pos="100000">
                <a:srgbClr val="004600"/>
              </a:gs>
            </a:gsLst>
            <a:path path="shape">
              <a:fillToRect l="50000" t="50000" r="50000" b="50000"/>
            </a:path>
            <a:tileRect/>
          </a:gradFill>
          <a:ln w="76200" cap="rnd" cmpd="sng">
            <a:solidFill>
              <a:srgbClr val="793905"/>
            </a:solidFill>
            <a:bevel/>
          </a:ln>
          <a:effectLst>
            <a:outerShdw blurRad="1181100" dist="1803400" dir="17280000" sx="200000" sy="200000" algn="ctr" rotWithShape="0">
              <a:srgbClr val="000000">
                <a:alpha val="0"/>
              </a:srgbClr>
            </a:outerShdw>
          </a:effectLst>
        </p:spPr>
        <p:style>
          <a:lnRef idx="2">
            <a:schemeClr val="accent3"/>
          </a:lnRef>
          <a:fillRef idx="1">
            <a:schemeClr val="lt1"/>
          </a:fillRef>
          <a:effectRef idx="0">
            <a:schemeClr val="accent3"/>
          </a:effectRef>
          <a:fontRef idx="minor">
            <a:schemeClr val="dk1"/>
          </a:fontRef>
        </p:style>
        <p:txBody>
          <a:bodyPr/>
          <a:lstStyle/>
          <a:p>
            <a:pPr algn="ctr" rtl="0">
              <a:buNone/>
            </a:pPr>
            <a:endParaRPr lang="en-US" b="1" dirty="0" smtClean="0">
              <a:latin typeface="Times New Roman" pitchFamily="18" charset="0"/>
              <a:cs typeface="Times New Roman" pitchFamily="18" charset="0"/>
            </a:endParaRPr>
          </a:p>
          <a:p>
            <a:pPr algn="ctr" rtl="0">
              <a:buNone/>
            </a:pPr>
            <a:r>
              <a:rPr lang="en-US" sz="4400" b="1" dirty="0" smtClean="0">
                <a:latin typeface="Times New Roman" pitchFamily="18" charset="0"/>
                <a:cs typeface="Times New Roman" pitchFamily="18" charset="0"/>
              </a:rPr>
              <a:t>Anatomy and Physiology </a:t>
            </a:r>
          </a:p>
          <a:p>
            <a:pPr algn="ctr" rtl="0">
              <a:buNone/>
            </a:pPr>
            <a:endParaRPr lang="en-US" sz="2800" dirty="0" smtClean="0">
              <a:latin typeface="Times New Roman" pitchFamily="18" charset="0"/>
              <a:cs typeface="Times New Roman" pitchFamily="18" charset="0"/>
            </a:endParaRPr>
          </a:p>
          <a:p>
            <a:pPr algn="ctr" rtl="0">
              <a:buNone/>
            </a:pPr>
            <a:r>
              <a:rPr lang="en-US" sz="2800" dirty="0" smtClean="0">
                <a:latin typeface="Times New Roman" pitchFamily="18" charset="0"/>
                <a:cs typeface="Times New Roman" pitchFamily="18" charset="0"/>
              </a:rPr>
              <a:t>For </a:t>
            </a:r>
          </a:p>
          <a:p>
            <a:pPr algn="ctr" rtl="0">
              <a:buNone/>
            </a:pPr>
            <a:r>
              <a:rPr lang="en-US" sz="3600" b="1" dirty="0" smtClean="0">
                <a:latin typeface="Times New Roman" pitchFamily="18" charset="0"/>
                <a:cs typeface="Times New Roman" pitchFamily="18" charset="0"/>
              </a:rPr>
              <a:t>The First Class </a:t>
            </a:r>
          </a:p>
          <a:p>
            <a:pPr algn="ctr" rtl="0">
              <a:buNone/>
            </a:pPr>
            <a:r>
              <a:rPr lang="en-US" sz="3600" b="1" dirty="0" smtClean="0">
                <a:latin typeface="Times New Roman" pitchFamily="18" charset="0"/>
                <a:cs typeface="Times New Roman" pitchFamily="18" charset="0"/>
              </a:rPr>
              <a:t> </a:t>
            </a:r>
          </a:p>
          <a:p>
            <a:pPr algn="ctr" rtl="0">
              <a:buNone/>
            </a:pPr>
            <a:r>
              <a:rPr lang="en-US" sz="3600" b="1" dirty="0" smtClean="0">
                <a:latin typeface="Times New Roman" pitchFamily="18" charset="0"/>
                <a:cs typeface="Times New Roman" pitchFamily="18" charset="0"/>
              </a:rPr>
              <a:t>2</a:t>
            </a:r>
            <a:r>
              <a:rPr lang="en-US" sz="3600" b="1" baseline="30000" dirty="0" smtClean="0">
                <a:latin typeface="Times New Roman" pitchFamily="18" charset="0"/>
                <a:cs typeface="Times New Roman" pitchFamily="18" charset="0"/>
              </a:rPr>
              <a:t>nd</a:t>
            </a:r>
            <a:r>
              <a:rPr lang="en-US" sz="3600" b="1" dirty="0" smtClean="0">
                <a:latin typeface="Times New Roman" pitchFamily="18" charset="0"/>
                <a:cs typeface="Times New Roman" pitchFamily="18" charset="0"/>
              </a:rPr>
              <a:t> Semester</a:t>
            </a:r>
            <a:endParaRPr lang="ar-IQ" sz="3600" b="1"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fld id="{A6420413-FB6E-49DD-AEA7-5B502C8605B1}" type="slidenum">
              <a:rPr lang="ar-IQ" smtClean="0"/>
              <a:pPr/>
              <a:t>1</a:t>
            </a:fld>
            <a:endParaRPr lang="ar-IQ"/>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lstStyle/>
          <a:p>
            <a:fld id="{A6420413-FB6E-49DD-AEA7-5B502C8605B1}" type="slidenum">
              <a:rPr lang="ar-IQ" smtClean="0"/>
              <a:pPr/>
              <a:t>10</a:t>
            </a:fld>
            <a:endParaRPr lang="ar-IQ"/>
          </a:p>
        </p:txBody>
      </p:sp>
      <p:sp>
        <p:nvSpPr>
          <p:cNvPr id="6" name="Content Placeholder 5"/>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lgn="just" rtl="0"/>
            <a:r>
              <a:rPr lang="en-US" dirty="0" smtClean="0">
                <a:latin typeface="Times New Roman" pitchFamily="18" charset="0"/>
                <a:cs typeface="Times New Roman" pitchFamily="18" charset="0"/>
              </a:rPr>
              <a:t>Immunological Surveillance: </a:t>
            </a:r>
          </a:p>
          <a:p>
            <a:pPr algn="just" rtl="0"/>
            <a:r>
              <a:rPr lang="en-US" dirty="0" smtClean="0">
                <a:latin typeface="Times New Roman" pitchFamily="18" charset="0"/>
                <a:cs typeface="Times New Roman" pitchFamily="18" charset="0"/>
              </a:rPr>
              <a:t>Natural killer cells are kind of lymphocytes which have ability to detect and kill any transformed cells (abnormal cells) in the body. So NK acts to remove abnormal cells and prevent tumor formation.  </a:t>
            </a: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12"/>
          </p:nvPr>
        </p:nvSpPr>
        <p:spPr/>
        <p:txBody>
          <a:bodyPr/>
          <a:lstStyle/>
          <a:p>
            <a:fld id="{A6420413-FB6E-49DD-AEA7-5B502C8605B1}" type="slidenum">
              <a:rPr lang="ar-IQ" smtClean="0"/>
              <a:pPr/>
              <a:t>11</a:t>
            </a:fld>
            <a:endParaRPr lang="ar-IQ"/>
          </a:p>
        </p:txBody>
      </p:sp>
      <p:pic>
        <p:nvPicPr>
          <p:cNvPr id="7" name="عنصر نائب للمحتوى 7" descr="img024.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surveillance.jpg"/>
          <p:cNvPicPr>
            <a:picLocks noGrp="1" noChangeAspect="1"/>
          </p:cNvPicPr>
          <p:nvPr>
            <p:ph sz="half" idx="1"/>
          </p:nvPr>
        </p:nvPicPr>
        <p:blipFill>
          <a:blip r:embed="rId2" cstate="print"/>
          <a:stretch>
            <a:fillRect/>
          </a:stretch>
        </p:blipFill>
        <p:spPr>
          <a:xfrm>
            <a:off x="251520" y="1196752"/>
            <a:ext cx="8712968" cy="5400600"/>
          </a:xfrm>
        </p:spPr>
      </p:pic>
      <p:sp>
        <p:nvSpPr>
          <p:cNvPr id="4" name="عنصر نائب لرقم الشريحة 3"/>
          <p:cNvSpPr>
            <a:spLocks noGrp="1"/>
          </p:cNvSpPr>
          <p:nvPr>
            <p:ph type="sldNum" sz="quarter" idx="12"/>
          </p:nvPr>
        </p:nvSpPr>
        <p:spPr/>
        <p:txBody>
          <a:bodyPr/>
          <a:lstStyle/>
          <a:p>
            <a:fld id="{A6420413-FB6E-49DD-AEA7-5B502C8605B1}" type="slidenum">
              <a:rPr lang="ar-IQ" smtClean="0"/>
              <a:pPr/>
              <a:t>12</a:t>
            </a:fld>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6200">
            <a:solidFill>
              <a:srgbClr val="495925"/>
            </a:solidFill>
          </a:ln>
        </p:spPr>
        <p:style>
          <a:lnRef idx="2">
            <a:schemeClr val="accent3"/>
          </a:lnRef>
          <a:fillRef idx="1">
            <a:schemeClr val="lt1"/>
          </a:fillRef>
          <a:effectRef idx="0">
            <a:schemeClr val="accent3"/>
          </a:effectRef>
          <a:fontRef idx="minor">
            <a:schemeClr val="dk1"/>
          </a:fontRef>
        </p:style>
        <p:txBody>
          <a:bodyPr/>
          <a:lstStyle/>
          <a:p>
            <a:r>
              <a:rPr lang="en-US" b="1"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Times New Roman" pitchFamily="18" charset="0"/>
                <a:cs typeface="Times New Roman" pitchFamily="18" charset="0"/>
              </a:rPr>
              <a:t>Lymphatic System and Immunity </a:t>
            </a:r>
            <a:endParaRPr lang="ar-IQ"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pPr rtl="0"/>
            <a:r>
              <a:rPr lang="en-US" sz="4000" b="1" dirty="0" smtClean="0">
                <a:solidFill>
                  <a:schemeClr val="bg1"/>
                </a:solidFill>
                <a:latin typeface="Times New Roman" pitchFamily="18" charset="0"/>
                <a:cs typeface="Times New Roman" pitchFamily="18" charset="0"/>
              </a:rPr>
              <a:t>Defense Mechanisms and Immunity </a:t>
            </a:r>
            <a:endParaRPr lang="ar-IQ" sz="4000" b="1" dirty="0">
              <a:solidFill>
                <a:schemeClr val="bg1"/>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fld id="{A6420413-FB6E-49DD-AEA7-5B502C8605B1}" type="slidenum">
              <a:rPr lang="ar-IQ" smtClean="0"/>
              <a:pPr/>
              <a:t>2</a:t>
            </a:fld>
            <a:endParaRPr lang="ar-IQ"/>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1143000"/>
          </a:xfrm>
        </p:spPr>
        <p:style>
          <a:lnRef idx="2">
            <a:schemeClr val="accent3"/>
          </a:lnRef>
          <a:fillRef idx="1">
            <a:schemeClr val="lt1"/>
          </a:fillRef>
          <a:effectRef idx="0">
            <a:schemeClr val="accent3"/>
          </a:effectRef>
          <a:fontRef idx="minor">
            <a:schemeClr val="dk1"/>
          </a:fontRef>
        </p:style>
        <p:txBody>
          <a:bodyPr>
            <a:normAutofit fontScale="90000"/>
          </a:bodyPr>
          <a:lstStyle/>
          <a:p>
            <a:pPr rtl="0"/>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The Defense Mechanisms and Immunity</a:t>
            </a:r>
            <a:br>
              <a:rPr lang="en-US" sz="4000" dirty="0" smtClean="0">
                <a:latin typeface="Times New Roman" pitchFamily="18" charset="0"/>
                <a:cs typeface="Times New Roman" pitchFamily="18" charset="0"/>
              </a:rPr>
            </a:br>
            <a:endParaRPr lang="ar-IQ" sz="4000" dirty="0"/>
          </a:p>
        </p:txBody>
      </p:sp>
      <p:sp>
        <p:nvSpPr>
          <p:cNvPr id="3" name="عنصر نائب للمحتوى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lgn="just" rtl="0">
              <a:buNone/>
            </a:pPr>
            <a:endParaRPr lang="en-US" dirty="0" smtClean="0">
              <a:latin typeface="Times New Roman" pitchFamily="18" charset="0"/>
              <a:cs typeface="Times New Roman" pitchFamily="18" charset="0"/>
            </a:endParaRPr>
          </a:p>
          <a:p>
            <a:pPr algn="just" rtl="0">
              <a:buNone/>
            </a:pPr>
            <a:r>
              <a:rPr lang="en-US" dirty="0" smtClean="0">
                <a:latin typeface="Times New Roman" pitchFamily="18" charset="0"/>
                <a:cs typeface="Times New Roman" pitchFamily="18" charset="0"/>
              </a:rPr>
              <a:t> 	The body has ability to protect itself from any invader (e.g. bacteria, virus, parasites, fungus, and others) by two types of defense mechanisms. </a:t>
            </a:r>
          </a:p>
          <a:p>
            <a:pPr algn="just" rtl="0">
              <a:buNone/>
            </a:pPr>
            <a:endParaRPr lang="en-US" dirty="0" smtClean="0">
              <a:latin typeface="Times New Roman" pitchFamily="18" charset="0"/>
              <a:cs typeface="Times New Roman" pitchFamily="18" charset="0"/>
            </a:endParaRPr>
          </a:p>
          <a:p>
            <a:pPr algn="just" rtl="0">
              <a:buNone/>
            </a:pPr>
            <a:endParaRPr lang="en-US" dirty="0" smtClean="0">
              <a:latin typeface="Times New Roman" pitchFamily="18" charset="0"/>
              <a:cs typeface="Times New Roman" pitchFamily="18" charset="0"/>
            </a:endParaRPr>
          </a:p>
          <a:p>
            <a:pPr algn="ctr" rtl="0">
              <a:buNone/>
            </a:pPr>
            <a:r>
              <a:rPr lang="en-US" b="1" dirty="0" smtClean="0">
                <a:latin typeface="Times New Roman" pitchFamily="18" charset="0"/>
                <a:cs typeface="Times New Roman" pitchFamily="18" charset="0"/>
              </a:rPr>
              <a:t>Defense Mechanisms </a:t>
            </a:r>
          </a:p>
          <a:p>
            <a:pPr algn="just" rtl="0">
              <a:buNone/>
            </a:pPr>
            <a:endParaRPr lang="en-US" dirty="0" smtClean="0">
              <a:latin typeface="Times New Roman" pitchFamily="18" charset="0"/>
              <a:cs typeface="Times New Roman" pitchFamily="18" charset="0"/>
            </a:endParaRPr>
          </a:p>
          <a:p>
            <a:pPr marL="514350" indent="-514350" algn="just" rtl="0">
              <a:buFont typeface="+mj-lt"/>
              <a:buAutoNum type="arabicPeriod"/>
            </a:pPr>
            <a:r>
              <a:rPr lang="en-US" b="1" dirty="0" smtClean="0">
                <a:latin typeface="Times New Roman" pitchFamily="18" charset="0"/>
                <a:cs typeface="Times New Roman" pitchFamily="18" charset="0"/>
              </a:rPr>
              <a:t>Non Specific Defense Mechanisms </a:t>
            </a:r>
            <a:r>
              <a:rPr lang="en-US" dirty="0" smtClean="0">
                <a:latin typeface="Times New Roman" pitchFamily="18" charset="0"/>
                <a:cs typeface="Times New Roman" pitchFamily="18" charset="0"/>
              </a:rPr>
              <a:t>(Innate Immunity =Native Immunity). </a:t>
            </a:r>
          </a:p>
          <a:p>
            <a:pPr marL="514350" indent="-514350" algn="just" rtl="0">
              <a:buFont typeface="+mj-lt"/>
              <a:buAutoNum type="arabicPeriod"/>
            </a:pPr>
            <a:r>
              <a:rPr lang="en-US" b="1" dirty="0" smtClean="0">
                <a:latin typeface="Times New Roman" pitchFamily="18" charset="0"/>
                <a:cs typeface="Times New Roman" pitchFamily="18" charset="0"/>
              </a:rPr>
              <a:t>Specific Defense Mechanisms </a:t>
            </a:r>
            <a:r>
              <a:rPr lang="en-US" dirty="0" smtClean="0">
                <a:latin typeface="Times New Roman" pitchFamily="18" charset="0"/>
                <a:cs typeface="Times New Roman" pitchFamily="18" charset="0"/>
              </a:rPr>
              <a:t>(Acquired Immunity). </a:t>
            </a:r>
          </a:p>
          <a:p>
            <a:pPr algn="just" rtl="0">
              <a:buNone/>
            </a:pPr>
            <a:r>
              <a:rPr lang="en-US" dirty="0" smtClean="0">
                <a:latin typeface="Times New Roman" pitchFamily="18" charset="0"/>
                <a:cs typeface="Times New Roman" pitchFamily="18" charset="0"/>
              </a:rPr>
              <a:t> </a:t>
            </a:r>
          </a:p>
          <a:p>
            <a:pPr marL="514350" indent="-514350" algn="just" rtl="0">
              <a:buNone/>
            </a:pPr>
            <a:r>
              <a:rPr lang="en-US" dirty="0" smtClean="0">
                <a:latin typeface="Times New Roman" pitchFamily="18" charset="0"/>
                <a:cs typeface="Times New Roman" pitchFamily="18" charset="0"/>
              </a:rPr>
              <a:t>  </a:t>
            </a:r>
            <a:endParaRPr lang="ar-IQ"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fld id="{A6420413-FB6E-49DD-AEA7-5B502C8605B1}" type="slidenum">
              <a:rPr lang="ar-IQ" smtClean="0"/>
              <a:pPr/>
              <a:t>3</a:t>
            </a:fld>
            <a:endParaRPr lang="ar-IQ"/>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784976" cy="634082"/>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b="1" dirty="0" smtClean="0">
                <a:latin typeface="Times New Roman" pitchFamily="18" charset="0"/>
                <a:cs typeface="Times New Roman" pitchFamily="18" charset="0"/>
              </a:rPr>
              <a:t>Non Specific Defense Mechanisms</a:t>
            </a:r>
            <a:endParaRPr lang="ar-IQ" b="1"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908720"/>
            <a:ext cx="8784976" cy="5760640"/>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 rtl="0">
              <a:buNone/>
            </a:pPr>
            <a:r>
              <a:rPr lang="en-US" dirty="0" smtClean="0">
                <a:latin typeface="Times New Roman" pitchFamily="18" charset="0"/>
                <a:cs typeface="Times New Roman" pitchFamily="18" charset="0"/>
              </a:rPr>
              <a:t>	This type is divided into two lines: </a:t>
            </a:r>
          </a:p>
          <a:p>
            <a:pPr marL="514350" indent="-514350" algn="just" rtl="0"/>
            <a:r>
              <a:rPr lang="en-US" dirty="0" smtClean="0">
                <a:latin typeface="Times New Roman" pitchFamily="18" charset="0"/>
                <a:cs typeface="Times New Roman" pitchFamily="18" charset="0"/>
              </a:rPr>
              <a:t>First line </a:t>
            </a:r>
          </a:p>
          <a:p>
            <a:pPr marL="1771650" lvl="3" indent="-514350" algn="just" rtl="0">
              <a:buNone/>
            </a:pPr>
            <a:r>
              <a:rPr lang="en-US" dirty="0" smtClean="0">
                <a:latin typeface="Times New Roman" pitchFamily="18" charset="0"/>
                <a:cs typeface="Times New Roman" pitchFamily="18" charset="0"/>
              </a:rPr>
              <a:t>Natural Barriers : which includes </a:t>
            </a:r>
          </a:p>
          <a:p>
            <a:pPr marL="1771650" lvl="3" indent="-514350" algn="just" rtl="0">
              <a:buFont typeface="+mj-lt"/>
              <a:buAutoNum type="arabicPeriod"/>
            </a:pPr>
            <a:r>
              <a:rPr lang="en-US" b="1" dirty="0" smtClean="0">
                <a:latin typeface="Times New Roman" pitchFamily="18" charset="0"/>
                <a:cs typeface="Times New Roman" pitchFamily="18" charset="0"/>
              </a:rPr>
              <a:t>Skin: </a:t>
            </a:r>
            <a:r>
              <a:rPr lang="en-US" dirty="0" smtClean="0">
                <a:latin typeface="Times New Roman" pitchFamily="18" charset="0"/>
                <a:cs typeface="Times New Roman" pitchFamily="18" charset="0"/>
              </a:rPr>
              <a:t>intact skin prevents microorganism to get in. </a:t>
            </a:r>
            <a:r>
              <a:rPr lang="en-US" b="1" dirty="0" smtClean="0">
                <a:latin typeface="Times New Roman" pitchFamily="18" charset="0"/>
                <a:cs typeface="Times New Roman" pitchFamily="18" charset="0"/>
              </a:rPr>
              <a:t> </a:t>
            </a:r>
          </a:p>
          <a:p>
            <a:pPr marL="1771650" lvl="3" indent="-514350" algn="just" rtl="0">
              <a:buFont typeface="+mj-lt"/>
              <a:buAutoNum type="arabicPeriod"/>
            </a:pPr>
            <a:r>
              <a:rPr lang="en-US" b="1" dirty="0" smtClean="0">
                <a:latin typeface="Times New Roman" pitchFamily="18" charset="0"/>
                <a:cs typeface="Times New Roman" pitchFamily="18" charset="0"/>
              </a:rPr>
              <a:t>Mucous membranes </a:t>
            </a:r>
            <a:r>
              <a:rPr lang="en-US" dirty="0" smtClean="0">
                <a:latin typeface="Times New Roman" pitchFamily="18" charset="0"/>
                <a:cs typeface="Times New Roman" pitchFamily="18" charset="0"/>
              </a:rPr>
              <a:t>that </a:t>
            </a:r>
            <a:r>
              <a:rPr lang="en-US" dirty="0" smtClean="0">
                <a:latin typeface="Times New Roman" pitchFamily="18" charset="0"/>
                <a:cs typeface="Times New Roman" pitchFamily="18" charset="0"/>
              </a:rPr>
              <a:t>cover </a:t>
            </a:r>
            <a:r>
              <a:rPr lang="en-US" dirty="0" smtClean="0">
                <a:latin typeface="Times New Roman" pitchFamily="18" charset="0"/>
                <a:cs typeface="Times New Roman" pitchFamily="18" charset="0"/>
              </a:rPr>
              <a:t>respiratory tract, digestive tract, urogenital system, conjunctiva. </a:t>
            </a:r>
          </a:p>
          <a:p>
            <a:pPr marL="1771650" lvl="3" indent="-514350" algn="just" rtl="0">
              <a:buFont typeface="+mj-lt"/>
              <a:buAutoNum type="arabicPeriod"/>
            </a:pPr>
            <a:r>
              <a:rPr lang="en-US" b="1" dirty="0" smtClean="0">
                <a:latin typeface="Times New Roman" pitchFamily="18" charset="0"/>
                <a:cs typeface="Times New Roman" pitchFamily="18" charset="0"/>
              </a:rPr>
              <a:t>Secretions and body fluids</a:t>
            </a:r>
            <a:r>
              <a:rPr lang="en-US" dirty="0" smtClean="0">
                <a:latin typeface="Times New Roman" pitchFamily="18" charset="0"/>
                <a:cs typeface="Times New Roman" pitchFamily="18" charset="0"/>
              </a:rPr>
              <a:t> like  </a:t>
            </a:r>
            <a:r>
              <a:rPr lang="en-US" sz="2200" i="1" u="sng" dirty="0" smtClean="0">
                <a:latin typeface="Times New Roman" pitchFamily="18" charset="0"/>
                <a:cs typeface="Times New Roman" pitchFamily="18" charset="0"/>
              </a:rPr>
              <a:t>mucus secretions</a:t>
            </a:r>
            <a:r>
              <a:rPr lang="en-US" sz="22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that cover mucous membrane of respiratory and other tracts which trap bacteria and other </a:t>
            </a:r>
            <a:r>
              <a:rPr lang="en-US" dirty="0" err="1" smtClean="0">
                <a:latin typeface="Times New Roman" pitchFamily="18" charset="0"/>
                <a:cs typeface="Times New Roman" pitchFamily="18" charset="0"/>
              </a:rPr>
              <a:t>other</a:t>
            </a:r>
            <a:r>
              <a:rPr lang="en-US" dirty="0" smtClean="0">
                <a:latin typeface="Times New Roman" pitchFamily="18" charset="0"/>
                <a:cs typeface="Times New Roman" pitchFamily="18" charset="0"/>
              </a:rPr>
              <a:t> foreign substances, </a:t>
            </a:r>
            <a:r>
              <a:rPr lang="en-US" sz="2200" i="1" u="sng" dirty="0" smtClean="0">
                <a:latin typeface="Times New Roman" pitchFamily="18" charset="0"/>
                <a:cs typeface="Times New Roman" pitchFamily="18" charset="0"/>
              </a:rPr>
              <a:t>saliva</a:t>
            </a:r>
            <a:r>
              <a:rPr lang="en-US" i="1"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which contains  antibodies, </a:t>
            </a:r>
            <a:r>
              <a:rPr lang="en-US" dirty="0" err="1" smtClean="0">
                <a:latin typeface="Times New Roman" pitchFamily="18" charset="0"/>
                <a:cs typeface="Times New Roman" pitchFamily="18" charset="0"/>
              </a:rPr>
              <a:t>lysozymes</a:t>
            </a:r>
            <a:r>
              <a:rPr lang="en-US" dirty="0" smtClean="0">
                <a:latin typeface="Times New Roman" pitchFamily="18" charset="0"/>
                <a:cs typeface="Times New Roman" pitchFamily="18" charset="0"/>
              </a:rPr>
              <a:t> and antibacterial substances, </a:t>
            </a:r>
            <a:r>
              <a:rPr lang="en-US" sz="2200" i="1" u="sng" dirty="0" smtClean="0">
                <a:latin typeface="Times New Roman" pitchFamily="18" charset="0"/>
                <a:cs typeface="Times New Roman" pitchFamily="18" charset="0"/>
              </a:rPr>
              <a:t>tears </a:t>
            </a:r>
            <a:r>
              <a:rPr lang="en-US" dirty="0" smtClean="0">
                <a:latin typeface="Times New Roman" pitchFamily="18" charset="0"/>
                <a:cs typeface="Times New Roman" pitchFamily="18" charset="0"/>
              </a:rPr>
              <a:t>contains </a:t>
            </a:r>
            <a:r>
              <a:rPr lang="en-US" dirty="0" err="1" smtClean="0">
                <a:latin typeface="Times New Roman" pitchFamily="18" charset="0"/>
                <a:cs typeface="Times New Roman" pitchFamily="18" charset="0"/>
              </a:rPr>
              <a:t>lysozymes</a:t>
            </a:r>
            <a:r>
              <a:rPr lang="en-US" dirty="0" smtClean="0">
                <a:latin typeface="Times New Roman" pitchFamily="18" charset="0"/>
                <a:cs typeface="Times New Roman" pitchFamily="18" charset="0"/>
              </a:rPr>
              <a:t>, </a:t>
            </a:r>
            <a:r>
              <a:rPr lang="en-US" sz="2200" i="1" u="sng" dirty="0" smtClean="0">
                <a:latin typeface="Times New Roman" pitchFamily="18" charset="0"/>
                <a:cs typeface="Times New Roman" pitchFamily="18" charset="0"/>
              </a:rPr>
              <a:t>gastric</a:t>
            </a:r>
            <a:r>
              <a:rPr lang="en-US" sz="2200" dirty="0" smtClean="0">
                <a:latin typeface="Times New Roman" pitchFamily="18" charset="0"/>
                <a:cs typeface="Times New Roman" pitchFamily="18" charset="0"/>
              </a:rPr>
              <a:t> </a:t>
            </a:r>
            <a:r>
              <a:rPr lang="en-US" sz="2200" i="1" u="sng" dirty="0" smtClean="0">
                <a:latin typeface="Times New Roman" pitchFamily="18" charset="0"/>
                <a:cs typeface="Times New Roman" pitchFamily="18" charset="0"/>
              </a:rPr>
              <a:t>juice</a:t>
            </a:r>
            <a:r>
              <a:rPr lang="en-US" sz="2200"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contains hydrochloric acid (low pH) and digestive enzymes that kill microorganisms swallowed into the stomach, and </a:t>
            </a:r>
            <a:r>
              <a:rPr lang="en-US" i="1" u="sng" dirty="0" smtClean="0">
                <a:latin typeface="Times New Roman" pitchFamily="18" charset="0"/>
                <a:cs typeface="Times New Roman" pitchFamily="18" charset="0"/>
              </a:rPr>
              <a:t>low pH in the urine,</a:t>
            </a:r>
            <a:r>
              <a:rPr lang="en-US" dirty="0" smtClean="0">
                <a:latin typeface="Times New Roman" pitchFamily="18" charset="0"/>
                <a:cs typeface="Times New Roman" pitchFamily="18" charset="0"/>
              </a:rPr>
              <a:t> and low pH in the vagina, </a:t>
            </a:r>
            <a:r>
              <a:rPr lang="en-US" sz="2200" dirty="0" smtClean="0">
                <a:latin typeface="Times New Roman" pitchFamily="18" charset="0"/>
                <a:cs typeface="Times New Roman" pitchFamily="18" charset="0"/>
              </a:rPr>
              <a:t>Sebaceous </a:t>
            </a:r>
            <a:r>
              <a:rPr lang="en-US" sz="2200" i="1" dirty="0" smtClean="0">
                <a:latin typeface="Times New Roman" pitchFamily="18" charset="0"/>
                <a:cs typeface="Times New Roman" pitchFamily="18" charset="0"/>
              </a:rPr>
              <a:t>glands</a:t>
            </a:r>
          </a:p>
          <a:p>
            <a:pPr marL="1771650" lvl="3" indent="-514350" algn="just" rtl="0">
              <a:buFont typeface="+mj-lt"/>
              <a:buAutoNum type="arabicPeriod"/>
            </a:pPr>
            <a:r>
              <a:rPr lang="en-US" b="1" dirty="0" smtClean="0">
                <a:latin typeface="Times New Roman" pitchFamily="18" charset="0"/>
                <a:cs typeface="Times New Roman" pitchFamily="18" charset="0"/>
              </a:rPr>
              <a:t>Hair </a:t>
            </a:r>
            <a:r>
              <a:rPr lang="en-US" dirty="0" smtClean="0">
                <a:latin typeface="Times New Roman" pitchFamily="18" charset="0"/>
                <a:cs typeface="Times New Roman" pitchFamily="18" charset="0"/>
              </a:rPr>
              <a:t>in the </a:t>
            </a:r>
            <a:r>
              <a:rPr lang="en-US" dirty="0" err="1" smtClean="0">
                <a:latin typeface="Times New Roman" pitchFamily="18" charset="0"/>
                <a:cs typeface="Times New Roman" pitchFamily="18" charset="0"/>
              </a:rPr>
              <a:t>nastrils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eyelashes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wax</a:t>
            </a:r>
            <a:r>
              <a:rPr lang="en-US" dirty="0" smtClean="0">
                <a:latin typeface="Times New Roman" pitchFamily="18" charset="0"/>
                <a:cs typeface="Times New Roman" pitchFamily="18" charset="0"/>
              </a:rPr>
              <a:t> in the ears trap the particular matters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2">
            <a:schemeClr val="accent3"/>
          </a:lnRef>
          <a:fillRef idx="1">
            <a:schemeClr val="lt1"/>
          </a:fillRef>
          <a:effectRef idx="0">
            <a:schemeClr val="accent3"/>
          </a:effectRef>
          <a:fontRef idx="minor">
            <a:schemeClr val="dk1"/>
          </a:fontRef>
        </p:style>
        <p:txBody>
          <a:bodyPr>
            <a:normAutofit fontScale="32500" lnSpcReduction="20000"/>
          </a:bodyPr>
          <a:lstStyle/>
          <a:p>
            <a:pPr marL="514350" indent="-514350" algn="just" rtl="0"/>
            <a:r>
              <a:rPr lang="en-US" sz="8000" dirty="0" smtClean="0">
                <a:latin typeface="Times New Roman" pitchFamily="18" charset="0"/>
                <a:cs typeface="Times New Roman" pitchFamily="18" charset="0"/>
              </a:rPr>
              <a:t> </a:t>
            </a:r>
            <a:r>
              <a:rPr lang="en-US" sz="9800" dirty="0" smtClean="0">
                <a:latin typeface="Times New Roman" pitchFamily="18" charset="0"/>
                <a:cs typeface="Times New Roman" pitchFamily="18" charset="0"/>
              </a:rPr>
              <a:t>Second line: </a:t>
            </a:r>
          </a:p>
          <a:p>
            <a:pPr marL="514350" indent="-514350" algn="just" rtl="0">
              <a:buNone/>
            </a:pPr>
            <a:endParaRPr lang="en-US" dirty="0" smtClean="0">
              <a:latin typeface="Times New Roman" pitchFamily="18" charset="0"/>
              <a:cs typeface="Times New Roman" pitchFamily="18" charset="0"/>
            </a:endParaRPr>
          </a:p>
          <a:p>
            <a:pPr marL="514350" indent="-514350" algn="just" rtl="0">
              <a:buNone/>
            </a:pPr>
            <a:r>
              <a:rPr lang="en-US" sz="4200" dirty="0" smtClean="0">
                <a:latin typeface="Times New Roman" pitchFamily="18" charset="0"/>
                <a:cs typeface="Times New Roman" pitchFamily="18" charset="0"/>
              </a:rPr>
              <a:t>               </a:t>
            </a:r>
            <a:r>
              <a:rPr lang="en-US" sz="4200" b="1" dirty="0" smtClean="0">
                <a:latin typeface="Times New Roman" pitchFamily="18" charset="0"/>
                <a:cs typeface="Times New Roman" pitchFamily="18" charset="0"/>
              </a:rPr>
              <a:t>1.	</a:t>
            </a:r>
            <a:r>
              <a:rPr lang="en-US" sz="7400" b="1" dirty="0" smtClean="0">
                <a:latin typeface="Times New Roman" pitchFamily="18" charset="0"/>
                <a:cs typeface="Times New Roman" pitchFamily="18" charset="0"/>
              </a:rPr>
              <a:t> Antimicrobial substances</a:t>
            </a:r>
            <a:r>
              <a:rPr lang="en-US" sz="6200" b="1" dirty="0" smtClean="0">
                <a:latin typeface="Times New Roman" pitchFamily="18" charset="0"/>
                <a:cs typeface="Times New Roman" pitchFamily="18" charset="0"/>
              </a:rPr>
              <a:t>: e.g. </a:t>
            </a:r>
            <a:r>
              <a:rPr lang="en-US" sz="6200" b="1" dirty="0" err="1" smtClean="0">
                <a:latin typeface="Times New Roman" pitchFamily="18" charset="0"/>
                <a:cs typeface="Times New Roman" pitchFamily="18" charset="0"/>
              </a:rPr>
              <a:t>Interferons</a:t>
            </a:r>
            <a:r>
              <a:rPr lang="en-US" sz="6200" b="1" dirty="0" smtClean="0">
                <a:latin typeface="Times New Roman" pitchFamily="18" charset="0"/>
                <a:cs typeface="Times New Roman" pitchFamily="18" charset="0"/>
              </a:rPr>
              <a:t>  and </a:t>
            </a:r>
            <a:r>
              <a:rPr lang="en-US" sz="6200" b="1" dirty="0" err="1" smtClean="0">
                <a:latin typeface="Times New Roman" pitchFamily="18" charset="0"/>
                <a:cs typeface="Times New Roman" pitchFamily="18" charset="0"/>
              </a:rPr>
              <a:t>compelement</a:t>
            </a:r>
            <a:r>
              <a:rPr lang="en-US" sz="6200" b="1" dirty="0" smtClean="0">
                <a:latin typeface="Times New Roman" pitchFamily="18" charset="0"/>
                <a:cs typeface="Times New Roman" pitchFamily="18" charset="0"/>
              </a:rPr>
              <a:t> system </a:t>
            </a:r>
          </a:p>
          <a:p>
            <a:pPr marL="514350" indent="-514350" algn="just" rtl="0">
              <a:buNone/>
            </a:pPr>
            <a:endParaRPr lang="en-US" b="1" dirty="0" smtClean="0">
              <a:latin typeface="Times New Roman" pitchFamily="18" charset="0"/>
              <a:cs typeface="Times New Roman" pitchFamily="18" charset="0"/>
            </a:endParaRPr>
          </a:p>
          <a:p>
            <a:pPr marL="514350" indent="-514350" algn="just" rtl="0">
              <a:buNone/>
            </a:pPr>
            <a:r>
              <a:rPr lang="en-US" b="1" dirty="0" smtClean="0">
                <a:latin typeface="Times New Roman" pitchFamily="18" charset="0"/>
                <a:cs typeface="Times New Roman" pitchFamily="18" charset="0"/>
              </a:rPr>
              <a:t>  			</a:t>
            </a:r>
            <a:r>
              <a:rPr lang="en-US" sz="6000" b="1" dirty="0" smtClean="0">
                <a:latin typeface="Times New Roman" pitchFamily="18" charset="0"/>
                <a:cs typeface="Times New Roman" pitchFamily="18" charset="0"/>
              </a:rPr>
              <a:t>-</a:t>
            </a:r>
            <a:r>
              <a:rPr lang="en-US" sz="6000" b="1" dirty="0" err="1" smtClean="0">
                <a:latin typeface="Times New Roman" pitchFamily="18" charset="0"/>
                <a:cs typeface="Times New Roman" pitchFamily="18" charset="0"/>
              </a:rPr>
              <a:t>Interferons</a:t>
            </a:r>
            <a:r>
              <a:rPr lang="en-US" sz="6000" b="1" dirty="0" smtClean="0">
                <a:latin typeface="Times New Roman" pitchFamily="18" charset="0"/>
                <a:cs typeface="Times New Roman" pitchFamily="18" charset="0"/>
              </a:rPr>
              <a:t> </a:t>
            </a:r>
            <a:r>
              <a:rPr lang="en-US" sz="6200" dirty="0" smtClean="0">
                <a:latin typeface="Times New Roman" pitchFamily="18" charset="0"/>
                <a:cs typeface="Times New Roman" pitchFamily="18" charset="0"/>
              </a:rPr>
              <a:t>are proteins produced by lymphocytes macrophages and fibroblast mainly in response to  viral infection. </a:t>
            </a:r>
          </a:p>
          <a:p>
            <a:pPr marL="514350" indent="-514350" algn="just" rtl="0">
              <a:buNone/>
            </a:pPr>
            <a:r>
              <a:rPr lang="en-US" sz="6200" dirty="0" smtClean="0">
                <a:latin typeface="Times New Roman" pitchFamily="18" charset="0"/>
                <a:cs typeface="Times New Roman" pitchFamily="18" charset="0"/>
              </a:rPr>
              <a:t>			</a:t>
            </a:r>
          </a:p>
          <a:p>
            <a:pPr marL="514350" indent="-514350" algn="just" rtl="0">
              <a:buNone/>
            </a:pPr>
            <a:r>
              <a:rPr lang="en-US" sz="4200" b="1" dirty="0" smtClean="0">
                <a:latin typeface="Times New Roman" pitchFamily="18" charset="0"/>
                <a:cs typeface="Times New Roman" pitchFamily="18" charset="0"/>
              </a:rPr>
              <a:t>	</a:t>
            </a:r>
            <a:r>
              <a:rPr lang="en-US" sz="6200" dirty="0" smtClean="0">
                <a:latin typeface="Times New Roman" pitchFamily="18" charset="0"/>
                <a:cs typeface="Times New Roman" pitchFamily="18" charset="0"/>
              </a:rPr>
              <a:t>Functions of </a:t>
            </a:r>
            <a:r>
              <a:rPr lang="en-US" sz="6200" dirty="0" err="1" smtClean="0">
                <a:latin typeface="Times New Roman" pitchFamily="18" charset="0"/>
                <a:cs typeface="Times New Roman" pitchFamily="18" charset="0"/>
              </a:rPr>
              <a:t>interferons</a:t>
            </a:r>
            <a:r>
              <a:rPr lang="en-US" sz="6200" dirty="0" smtClean="0">
                <a:latin typeface="Times New Roman" pitchFamily="18" charset="0"/>
                <a:cs typeface="Times New Roman" pitchFamily="18" charset="0"/>
              </a:rPr>
              <a:t>: </a:t>
            </a:r>
          </a:p>
          <a:p>
            <a:pPr marL="514350" indent="-514350" algn="just" rtl="0">
              <a:buNone/>
            </a:pPr>
            <a:r>
              <a:rPr lang="en-US" sz="6200" dirty="0" smtClean="0">
                <a:latin typeface="Times New Roman" pitchFamily="18" charset="0"/>
                <a:cs typeface="Times New Roman" pitchFamily="18" charset="0"/>
              </a:rPr>
              <a:t>				a). They act as antiviral </a:t>
            </a:r>
          </a:p>
          <a:p>
            <a:pPr marL="514350" indent="-514350" algn="just" rtl="0">
              <a:buNone/>
            </a:pPr>
            <a:r>
              <a:rPr lang="en-US" sz="6200" dirty="0" smtClean="0">
                <a:latin typeface="Times New Roman" pitchFamily="18" charset="0"/>
                <a:cs typeface="Times New Roman" pitchFamily="18" charset="0"/>
              </a:rPr>
              <a:t>				b). They activate immune cells such as natural killer cells 			   		  and macrophages. </a:t>
            </a:r>
          </a:p>
          <a:p>
            <a:pPr marL="514350" indent="-514350" algn="just" rtl="0">
              <a:buNone/>
            </a:pPr>
            <a:r>
              <a:rPr lang="en-US" sz="6200" dirty="0" smtClean="0">
                <a:latin typeface="Times New Roman" pitchFamily="18" charset="0"/>
                <a:cs typeface="Times New Roman" pitchFamily="18" charset="0"/>
              </a:rPr>
              <a:t>				c). Increase recognition of infection and tumor cells to T 					lymphocytes. </a:t>
            </a:r>
          </a:p>
          <a:p>
            <a:pPr marL="514350" indent="-514350" algn="just" rtl="0">
              <a:buNone/>
            </a:pPr>
            <a:r>
              <a:rPr lang="en-US" sz="6200" dirty="0" smtClean="0">
                <a:latin typeface="Times New Roman" pitchFamily="18" charset="0"/>
                <a:cs typeface="Times New Roman" pitchFamily="18" charset="0"/>
              </a:rPr>
              <a:t>				d). Increase the ability of uninfected cells to resist new 					infection by virus.  </a:t>
            </a:r>
          </a:p>
          <a:p>
            <a:pPr marL="514350" indent="-514350" algn="just" rtl="0">
              <a:buNone/>
            </a:pPr>
            <a:endParaRPr lang="en-US" sz="6200" dirty="0" smtClean="0">
              <a:latin typeface="Times New Roman" pitchFamily="18" charset="0"/>
              <a:cs typeface="Times New Roman" pitchFamily="18" charset="0"/>
            </a:endParaRPr>
          </a:p>
          <a:p>
            <a:pPr marL="514350" indent="-514350" algn="just" rtl="0">
              <a:buNone/>
            </a:pPr>
            <a:r>
              <a:rPr lang="en-US" sz="6200" dirty="0" smtClean="0">
                <a:latin typeface="Times New Roman" pitchFamily="18" charset="0"/>
                <a:cs typeface="Times New Roman" pitchFamily="18" charset="0"/>
              </a:rPr>
              <a:t> </a:t>
            </a:r>
          </a:p>
          <a:p>
            <a:pPr marL="514350" indent="-514350" algn="just" rtl="0">
              <a:buNone/>
            </a:pPr>
            <a:r>
              <a:rPr lang="en-US" b="1" dirty="0" smtClean="0">
                <a:latin typeface="Times New Roman" pitchFamily="18" charset="0"/>
                <a:cs typeface="Times New Roman" pitchFamily="18" charset="0"/>
              </a:rPr>
              <a:t>			</a:t>
            </a:r>
            <a:r>
              <a:rPr lang="en-US" sz="5000" b="1" dirty="0" smtClean="0">
                <a:latin typeface="Times New Roman" pitchFamily="18" charset="0"/>
                <a:cs typeface="Times New Roman" pitchFamily="18" charset="0"/>
              </a:rPr>
              <a:t>- </a:t>
            </a:r>
            <a:r>
              <a:rPr lang="en-US" sz="6200" b="1" dirty="0" smtClean="0">
                <a:latin typeface="Times New Roman" pitchFamily="18" charset="0"/>
                <a:cs typeface="Times New Roman" pitchFamily="18" charset="0"/>
              </a:rPr>
              <a:t>Complement system</a:t>
            </a:r>
            <a:r>
              <a:rPr lang="en-US" sz="7400" b="1" dirty="0" smtClean="0">
                <a:latin typeface="Times New Roman" pitchFamily="18" charset="0"/>
                <a:cs typeface="Times New Roman" pitchFamily="18" charset="0"/>
              </a:rPr>
              <a:t> </a:t>
            </a:r>
            <a:r>
              <a:rPr lang="en-US" sz="6000" dirty="0" smtClean="0">
                <a:latin typeface="Times New Roman" pitchFamily="18" charset="0"/>
                <a:cs typeface="Times New Roman" pitchFamily="18" charset="0"/>
              </a:rPr>
              <a:t> </a:t>
            </a:r>
            <a:r>
              <a:rPr lang="en-US" sz="6200" dirty="0" smtClean="0">
                <a:latin typeface="Times New Roman" pitchFamily="18" charset="0"/>
                <a:cs typeface="Times New Roman" pitchFamily="18" charset="0"/>
              </a:rPr>
              <a:t>is a group of about 20 proteins in the blood plasma and on 		  the cell membrane. Normally these proteins are inactive but when activated they 		  enhance certain immune, allergic and inflammatory reactions. </a:t>
            </a:r>
          </a:p>
          <a:p>
            <a:pPr marL="514350" indent="-514350" algn="just" rtl="0">
              <a:buNone/>
            </a:pPr>
            <a:endParaRPr lang="en-US" sz="6200" dirty="0" smtClean="0">
              <a:latin typeface="Times New Roman" pitchFamily="18" charset="0"/>
              <a:cs typeface="Times New Roman" pitchFamily="18" charset="0"/>
            </a:endParaRPr>
          </a:p>
          <a:p>
            <a:pPr marL="514350" indent="-514350" algn="just" rtl="0">
              <a:buNone/>
            </a:pPr>
            <a:endParaRPr lang="en-US" dirty="0" smtClean="0">
              <a:latin typeface="Times New Roman" pitchFamily="18" charset="0"/>
              <a:cs typeface="Times New Roman" pitchFamily="18" charset="0"/>
            </a:endParaRPr>
          </a:p>
          <a:p>
            <a:pPr marL="514350" indent="-514350" algn="just" rtl="0">
              <a:buNone/>
            </a:pPr>
            <a:endParaRPr lang="en-US" dirty="0" smtClean="0">
              <a:latin typeface="Times New Roman" pitchFamily="18" charset="0"/>
              <a:cs typeface="Times New Roman" pitchFamily="18" charset="0"/>
            </a:endParaRPr>
          </a:p>
          <a:p>
            <a:pPr marL="514350" indent="-514350" algn="just" rtl="0">
              <a:buNone/>
            </a:pPr>
            <a:r>
              <a:rPr lang="en-US"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algn="just"/>
            <a:endParaRPr lang="ar-IQ" dirty="0"/>
          </a:p>
        </p:txBody>
      </p:sp>
      <p:sp>
        <p:nvSpPr>
          <p:cNvPr id="4" name="عنصر نائب لرقم الشريحة 3"/>
          <p:cNvSpPr>
            <a:spLocks noGrp="1"/>
          </p:cNvSpPr>
          <p:nvPr>
            <p:ph type="sldNum" sz="quarter" idx="12"/>
          </p:nvPr>
        </p:nvSpPr>
        <p:spPr/>
        <p:txBody>
          <a:bodyPr/>
          <a:lstStyle/>
          <a:p>
            <a:pPr algn="just"/>
            <a:fld id="{A6420413-FB6E-49DD-AEA7-5B502C8605B1}" type="slidenum">
              <a:rPr lang="ar-IQ" smtClean="0"/>
              <a:pPr algn="just"/>
              <a:t>5</a:t>
            </a:fld>
            <a:endParaRPr lang="ar-IQ"/>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285720" y="500042"/>
            <a:ext cx="8572560" cy="6072230"/>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lgn="just" rtl="0">
              <a:buNone/>
            </a:pPr>
            <a:r>
              <a:rPr lang="en-US" b="1" dirty="0" smtClean="0">
                <a:latin typeface="Times New Roman" pitchFamily="18" charset="0"/>
                <a:cs typeface="Times New Roman" pitchFamily="18" charset="0"/>
              </a:rPr>
              <a:t> 2. </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Phagocytosis</a:t>
            </a:r>
            <a:r>
              <a:rPr lang="en-US" sz="34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means ingestion of the foreign substances by  cells called phagocytes. </a:t>
            </a:r>
          </a:p>
          <a:p>
            <a:pPr algn="just" rtl="0"/>
            <a:r>
              <a:rPr lang="en-US" dirty="0" smtClean="0">
                <a:latin typeface="Times New Roman" pitchFamily="18" charset="0"/>
                <a:cs typeface="Times New Roman" pitchFamily="18" charset="0"/>
              </a:rPr>
              <a:t>Phagocytes include </a:t>
            </a:r>
            <a:r>
              <a:rPr lang="en-US" dirty="0" err="1" smtClean="0">
                <a:latin typeface="Times New Roman" pitchFamily="18" charset="0"/>
                <a:cs typeface="Times New Roman" pitchFamily="18" charset="0"/>
              </a:rPr>
              <a:t>neutrophils</a:t>
            </a:r>
            <a:r>
              <a:rPr lang="en-US" dirty="0" smtClean="0">
                <a:latin typeface="Times New Roman" pitchFamily="18" charset="0"/>
                <a:cs typeface="Times New Roman" pitchFamily="18" charset="0"/>
              </a:rPr>
              <a:t> and macrophages. </a:t>
            </a:r>
          </a:p>
          <a:p>
            <a:pPr algn="just" rtl="0"/>
            <a:r>
              <a:rPr lang="en-US" dirty="0" smtClean="0">
                <a:latin typeface="Times New Roman" pitchFamily="18" charset="0"/>
                <a:cs typeface="Times New Roman" pitchFamily="18" charset="0"/>
              </a:rPr>
              <a:t>Three phases of </a:t>
            </a:r>
            <a:r>
              <a:rPr lang="en-US" dirty="0" err="1" smtClean="0">
                <a:latin typeface="Times New Roman" pitchFamily="18" charset="0"/>
                <a:cs typeface="Times New Roman" pitchFamily="18" charset="0"/>
              </a:rPr>
              <a:t>phagocytosis</a:t>
            </a:r>
            <a:r>
              <a:rPr lang="en-US" dirty="0" smtClean="0">
                <a:latin typeface="Times New Roman" pitchFamily="18" charset="0"/>
                <a:cs typeface="Times New Roman" pitchFamily="18" charset="0"/>
              </a:rPr>
              <a:t> include </a:t>
            </a:r>
            <a:r>
              <a:rPr lang="en-US" dirty="0" err="1" smtClean="0">
                <a:latin typeface="Times New Roman" pitchFamily="18" charset="0"/>
                <a:cs typeface="Times New Roman" pitchFamily="18" charset="0"/>
              </a:rPr>
              <a:t>chemotaxis</a:t>
            </a:r>
            <a:r>
              <a:rPr lang="en-US" dirty="0" smtClean="0">
                <a:latin typeface="Times New Roman" pitchFamily="18" charset="0"/>
                <a:cs typeface="Times New Roman" pitchFamily="18" charset="0"/>
              </a:rPr>
              <a:t>, adherence, and ingestion. </a:t>
            </a:r>
          </a:p>
          <a:p>
            <a:pPr algn="just" rtl="0">
              <a:buNone/>
            </a:pPr>
            <a:r>
              <a:rPr lang="en-US" dirty="0" smtClean="0">
                <a:latin typeface="Times New Roman" pitchFamily="18" charset="0"/>
                <a:cs typeface="Times New Roman" pitchFamily="18" charset="0"/>
              </a:rPr>
              <a:t> </a:t>
            </a:r>
          </a:p>
          <a:p>
            <a:pPr marL="571500" indent="-571500" algn="just" rtl="0">
              <a:buNone/>
            </a:pP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Chemotaxis</a:t>
            </a:r>
            <a:r>
              <a:rPr lang="en-US" dirty="0" smtClean="0">
                <a:latin typeface="Times New Roman" pitchFamily="18" charset="0"/>
                <a:cs typeface="Times New Roman" pitchFamily="18" charset="0"/>
              </a:rPr>
              <a:t>: means movement of </a:t>
            </a:r>
            <a:r>
              <a:rPr lang="en-US" dirty="0" err="1" smtClean="0">
                <a:latin typeface="Times New Roman" pitchFamily="18" charset="0"/>
                <a:cs typeface="Times New Roman" pitchFamily="18" charset="0"/>
              </a:rPr>
              <a:t>phagocytic</a:t>
            </a:r>
            <a:r>
              <a:rPr lang="en-US" dirty="0" smtClean="0">
                <a:latin typeface="Times New Roman" pitchFamily="18" charset="0"/>
                <a:cs typeface="Times New Roman" pitchFamily="18" charset="0"/>
              </a:rPr>
              <a:t> cells toward certain substances (such as microbial products and activated complement proteins). </a:t>
            </a:r>
          </a:p>
          <a:p>
            <a:pPr marL="571500" indent="-571500" algn="just" rtl="0">
              <a:buNone/>
            </a:pPr>
            <a:endParaRPr lang="en-US" dirty="0" smtClean="0">
              <a:latin typeface="Times New Roman" pitchFamily="18" charset="0"/>
              <a:cs typeface="Times New Roman" pitchFamily="18" charset="0"/>
            </a:endParaRPr>
          </a:p>
          <a:p>
            <a:pPr algn="just" rtl="0">
              <a:buNone/>
            </a:pPr>
            <a:r>
              <a:rPr lang="en-US" i="1" dirty="0" smtClean="0">
                <a:latin typeface="Times New Roman" pitchFamily="18" charset="0"/>
                <a:cs typeface="Times New Roman" pitchFamily="18" charset="0"/>
              </a:rPr>
              <a:t>      ii).	</a:t>
            </a:r>
            <a:r>
              <a:rPr lang="en-US" i="1" dirty="0" err="1" smtClean="0">
                <a:latin typeface="Times New Roman" pitchFamily="18" charset="0"/>
                <a:cs typeface="Times New Roman" pitchFamily="18" charset="0"/>
              </a:rPr>
              <a:t>Adherance</a:t>
            </a:r>
            <a:r>
              <a:rPr lang="en-US" dirty="0" smtClean="0">
                <a:latin typeface="Times New Roman" pitchFamily="18" charset="0"/>
                <a:cs typeface="Times New Roman" pitchFamily="18" charset="0"/>
              </a:rPr>
              <a:t>: the cell membrane of phagocyte attaches to the surface of foreign body. </a:t>
            </a:r>
          </a:p>
          <a:p>
            <a:pPr algn="just" rtl="0">
              <a:buNone/>
            </a:pPr>
            <a:endParaRPr lang="en-US" dirty="0" smtClean="0">
              <a:latin typeface="Times New Roman" pitchFamily="18" charset="0"/>
              <a:cs typeface="Times New Roman" pitchFamily="18" charset="0"/>
            </a:endParaRPr>
          </a:p>
          <a:p>
            <a:pPr algn="just" rtl="0">
              <a:buNone/>
            </a:pPr>
            <a:r>
              <a:rPr lang="en-US" i="1" dirty="0" smtClean="0">
                <a:latin typeface="Times New Roman" pitchFamily="18" charset="0"/>
                <a:cs typeface="Times New Roman" pitchFamily="18" charset="0"/>
              </a:rPr>
              <a:t>	 iii).	Ingestion</a:t>
            </a:r>
            <a:r>
              <a:rPr lang="en-US" dirty="0" smtClean="0">
                <a:latin typeface="Times New Roman" pitchFamily="18" charset="0"/>
                <a:cs typeface="Times New Roman" pitchFamily="18" charset="0"/>
              </a:rPr>
              <a:t>: the cell membrane of phagocyte extends projections (</a:t>
            </a:r>
            <a:r>
              <a:rPr lang="en-US" dirty="0" err="1" smtClean="0">
                <a:latin typeface="Times New Roman" pitchFamily="18" charset="0"/>
                <a:cs typeface="Times New Roman" pitchFamily="18" charset="0"/>
              </a:rPr>
              <a:t>psuedopodias</a:t>
            </a:r>
            <a:r>
              <a:rPr lang="en-US" dirty="0" smtClean="0">
                <a:latin typeface="Times New Roman" pitchFamily="18" charset="0"/>
                <a:cs typeface="Times New Roman" pitchFamily="18" charset="0"/>
              </a:rPr>
              <a:t>) that engulf the organism; </a:t>
            </a:r>
            <a:r>
              <a:rPr lang="en-US" dirty="0" err="1" smtClean="0">
                <a:latin typeface="Times New Roman" pitchFamily="18" charset="0"/>
                <a:cs typeface="Times New Roman" pitchFamily="18" charset="0"/>
              </a:rPr>
              <a:t>pseudopods</a:t>
            </a:r>
            <a:r>
              <a:rPr lang="en-US" dirty="0" smtClean="0">
                <a:latin typeface="Times New Roman" pitchFamily="18" charset="0"/>
                <a:cs typeface="Times New Roman" pitchFamily="18" charset="0"/>
              </a:rPr>
              <a:t> fuse together and surrounded the organism in a </a:t>
            </a:r>
            <a:r>
              <a:rPr lang="en-US" dirty="0" err="1" smtClean="0">
                <a:latin typeface="Times New Roman" pitchFamily="18" charset="0"/>
                <a:cs typeface="Times New Roman" pitchFamily="18" charset="0"/>
              </a:rPr>
              <a:t>phagocytic</a:t>
            </a:r>
            <a:r>
              <a:rPr lang="en-US" dirty="0" smtClean="0">
                <a:latin typeface="Times New Roman" pitchFamily="18" charset="0"/>
                <a:cs typeface="Times New Roman" pitchFamily="18" charset="0"/>
              </a:rPr>
              <a:t> vesicle. </a:t>
            </a:r>
          </a:p>
          <a:p>
            <a:pPr algn="just" rtl="0">
              <a:buNone/>
            </a:pP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After ingestion the phagocytes release chemicals that kill the organism. </a:t>
            </a:r>
            <a:endParaRPr lang="ar-IQ" dirty="0"/>
          </a:p>
        </p:txBody>
      </p:sp>
      <p:sp>
        <p:nvSpPr>
          <p:cNvPr id="6" name="عنصر نائب لرقم الشريحة 5"/>
          <p:cNvSpPr>
            <a:spLocks noGrp="1"/>
          </p:cNvSpPr>
          <p:nvPr>
            <p:ph type="sldNum" sz="quarter" idx="12"/>
          </p:nvPr>
        </p:nvSpPr>
        <p:spPr/>
        <p:txBody>
          <a:bodyPr/>
          <a:lstStyle/>
          <a:p>
            <a:fld id="{A6420413-FB6E-49DD-AEA7-5B502C8605B1}" type="slidenum">
              <a:rPr lang="ar-IQ" smtClean="0"/>
              <a:pPr/>
              <a:t>6</a:t>
            </a:fld>
            <a:endParaRPr lang="ar-IQ"/>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endParaRPr lang="ar-IQ"/>
          </a:p>
        </p:txBody>
      </p:sp>
      <p:pic>
        <p:nvPicPr>
          <p:cNvPr id="5" name="عنصر نائب للمحتوى 4" descr="400px-Phagocytosis.jpg"/>
          <p:cNvPicPr>
            <a:picLocks noGrp="1" noChangeAspect="1"/>
          </p:cNvPicPr>
          <p:nvPr>
            <p:ph sz="half" idx="1"/>
          </p:nvPr>
        </p:nvPicPr>
        <p:blipFill>
          <a:blip r:embed="rId2" cstate="print"/>
          <a:stretch>
            <a:fillRect/>
          </a:stretch>
        </p:blipFill>
        <p:spPr>
          <a:xfrm>
            <a:off x="571500" y="1772816"/>
            <a:ext cx="3810000" cy="4320480"/>
          </a:xfrm>
        </p:spPr>
      </p:pic>
      <p:pic>
        <p:nvPicPr>
          <p:cNvPr id="9" name="عنصر نائب للمحتوى 8" descr="gr295.jpg"/>
          <p:cNvPicPr>
            <a:picLocks noGrp="1" noChangeAspect="1"/>
          </p:cNvPicPr>
          <p:nvPr>
            <p:ph sz="half" idx="2"/>
          </p:nvPr>
        </p:nvPicPr>
        <p:blipFill>
          <a:blip r:embed="rId3" cstate="print"/>
          <a:stretch>
            <a:fillRect/>
          </a:stretch>
        </p:blipFill>
        <p:spPr>
          <a:xfrm>
            <a:off x="4427984" y="1772816"/>
            <a:ext cx="4392488" cy="4320480"/>
          </a:xfrm>
        </p:spPr>
      </p:pic>
      <p:sp>
        <p:nvSpPr>
          <p:cNvPr id="4" name="عنصر نائب لرقم الشريحة 3"/>
          <p:cNvSpPr>
            <a:spLocks noGrp="1"/>
          </p:cNvSpPr>
          <p:nvPr>
            <p:ph type="sldNum" sz="quarter" idx="12"/>
          </p:nvPr>
        </p:nvSpPr>
        <p:spPr/>
        <p:txBody>
          <a:bodyPr/>
          <a:lstStyle/>
          <a:p>
            <a:fld id="{A6420413-FB6E-49DD-AEA7-5B502C8605B1}" type="slidenum">
              <a:rPr lang="ar-IQ" smtClean="0"/>
              <a:pPr/>
              <a:t>7</a:t>
            </a:fld>
            <a:endParaRPr lang="ar-IQ"/>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04664"/>
            <a:ext cx="8568952" cy="6048672"/>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marL="514350" indent="-514350" algn="just" rtl="0">
              <a:buNone/>
            </a:pPr>
            <a:endParaRPr lang="en-US" sz="3300" b="1" dirty="0" smtClean="0">
              <a:latin typeface="Times New Roman" pitchFamily="18" charset="0"/>
              <a:cs typeface="Times New Roman" pitchFamily="18" charset="0"/>
            </a:endParaRPr>
          </a:p>
          <a:p>
            <a:pPr marL="514350" indent="-514350" algn="just" rtl="0">
              <a:buNone/>
            </a:pPr>
            <a:r>
              <a:rPr lang="en-US" sz="3300" b="1" dirty="0" smtClean="0">
                <a:latin typeface="Times New Roman" pitchFamily="18" charset="0"/>
                <a:cs typeface="Times New Roman" pitchFamily="18" charset="0"/>
              </a:rPr>
              <a:t>3. Inflammation: </a:t>
            </a:r>
            <a:r>
              <a:rPr lang="en-US" sz="3300" dirty="0" smtClean="0">
                <a:latin typeface="Times New Roman" pitchFamily="18" charset="0"/>
                <a:cs typeface="Times New Roman" pitchFamily="18" charset="0"/>
              </a:rPr>
              <a:t>it is very important biological process by which the microorganisms and other foreign bodies are  destroyed. </a:t>
            </a:r>
          </a:p>
          <a:p>
            <a:pPr marL="514350" indent="-514350" algn="just" rtl="0"/>
            <a:r>
              <a:rPr lang="en-US" sz="3300" dirty="0" smtClean="0">
                <a:latin typeface="Times New Roman" pitchFamily="18" charset="0"/>
                <a:cs typeface="Times New Roman" pitchFamily="18" charset="0"/>
              </a:rPr>
              <a:t>In inflammation the WBC  migrate from circulation to the inflamed area and engulfed the microorganism or foreign body. </a:t>
            </a:r>
          </a:p>
          <a:p>
            <a:pPr marL="514350" indent="-514350" algn="just" rtl="0"/>
            <a:endParaRPr lang="en-US" sz="3300" dirty="0" smtClean="0">
              <a:latin typeface="Times New Roman" pitchFamily="18" charset="0"/>
              <a:cs typeface="Times New Roman" pitchFamily="18" charset="0"/>
            </a:endParaRPr>
          </a:p>
          <a:p>
            <a:pPr marL="514350" indent="-514350" algn="just" rtl="0"/>
            <a:r>
              <a:rPr lang="en-US" sz="3300" dirty="0" smtClean="0">
                <a:latin typeface="Times New Roman" pitchFamily="18" charset="0"/>
                <a:cs typeface="Times New Roman" pitchFamily="18" charset="0"/>
              </a:rPr>
              <a:t>Inflammation usually causes redness, pain, heat, swelling and loss of function. </a:t>
            </a:r>
          </a:p>
          <a:p>
            <a:pPr marL="514350" indent="-514350" algn="just" rtl="0"/>
            <a:endParaRPr lang="en-US" sz="3300" dirty="0" smtClean="0">
              <a:latin typeface="Times New Roman" pitchFamily="18" charset="0"/>
              <a:cs typeface="Times New Roman" pitchFamily="18" charset="0"/>
            </a:endParaRPr>
          </a:p>
          <a:p>
            <a:pPr marL="514350" indent="-514350" algn="just" rtl="0"/>
            <a:r>
              <a:rPr lang="en-US" sz="3300" dirty="0" smtClean="0">
                <a:latin typeface="Times New Roman" pitchFamily="18" charset="0"/>
                <a:cs typeface="Times New Roman" pitchFamily="18" charset="0"/>
              </a:rPr>
              <a:t>Inflammation helps </a:t>
            </a:r>
            <a:r>
              <a:rPr lang="en-US" sz="3300" b="1" dirty="0" smtClean="0">
                <a:latin typeface="Times New Roman" pitchFamily="18" charset="0"/>
                <a:cs typeface="Times New Roman" pitchFamily="18" charset="0"/>
              </a:rPr>
              <a:t>remove</a:t>
            </a:r>
            <a:r>
              <a:rPr lang="en-US" sz="3300" dirty="0" smtClean="0">
                <a:latin typeface="Times New Roman" pitchFamily="18" charset="0"/>
                <a:cs typeface="Times New Roman" pitchFamily="18" charset="0"/>
              </a:rPr>
              <a:t> organisms, toxins, and foreign substances from affected site, </a:t>
            </a:r>
            <a:r>
              <a:rPr lang="en-US" sz="3300" b="1" dirty="0" smtClean="0">
                <a:latin typeface="Times New Roman" pitchFamily="18" charset="0"/>
                <a:cs typeface="Times New Roman" pitchFamily="18" charset="0"/>
              </a:rPr>
              <a:t>inhibiting</a:t>
            </a:r>
            <a:r>
              <a:rPr lang="en-US" sz="3300" dirty="0" smtClean="0">
                <a:latin typeface="Times New Roman" pitchFamily="18" charset="0"/>
                <a:cs typeface="Times New Roman" pitchFamily="18" charset="0"/>
              </a:rPr>
              <a:t> their spread and </a:t>
            </a:r>
            <a:r>
              <a:rPr lang="en-US" sz="3300" b="1" dirty="0" smtClean="0">
                <a:latin typeface="Times New Roman" pitchFamily="18" charset="0"/>
                <a:cs typeface="Times New Roman" pitchFamily="18" charset="0"/>
              </a:rPr>
              <a:t>preparing</a:t>
            </a:r>
            <a:r>
              <a:rPr lang="en-US" sz="3300" dirty="0" smtClean="0">
                <a:latin typeface="Times New Roman" pitchFamily="18" charset="0"/>
                <a:cs typeface="Times New Roman" pitchFamily="18" charset="0"/>
              </a:rPr>
              <a:t> the site for tissue repair.  </a:t>
            </a:r>
          </a:p>
        </p:txBody>
      </p:sp>
      <p:sp>
        <p:nvSpPr>
          <p:cNvPr id="4" name="عنصر نائب لرقم الشريحة 3"/>
          <p:cNvSpPr>
            <a:spLocks noGrp="1"/>
          </p:cNvSpPr>
          <p:nvPr>
            <p:ph type="sldNum" sz="quarter" idx="12"/>
          </p:nvPr>
        </p:nvSpPr>
        <p:spPr/>
        <p:txBody>
          <a:bodyPr/>
          <a:lstStyle/>
          <a:p>
            <a:fld id="{A6420413-FB6E-49DD-AEA7-5B502C8605B1}" type="slidenum">
              <a:rPr lang="ar-IQ" smtClean="0"/>
              <a:pPr/>
              <a:t>8</a:t>
            </a:fld>
            <a:endParaRPr lang="ar-IQ"/>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836712"/>
            <a:ext cx="8229600" cy="5688632"/>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just" rtl="0">
              <a:buNone/>
            </a:pPr>
            <a:r>
              <a:rPr lang="en-US" sz="3500" b="1" dirty="0" smtClean="0">
                <a:latin typeface="Times New Roman" pitchFamily="18" charset="0"/>
                <a:cs typeface="Times New Roman" pitchFamily="18" charset="0"/>
              </a:rPr>
              <a:t>4. Fever</a:t>
            </a:r>
          </a:p>
          <a:p>
            <a:pPr algn="just" rtl="0"/>
            <a:r>
              <a:rPr lang="en-US" dirty="0" smtClean="0">
                <a:latin typeface="Times New Roman" pitchFamily="18" charset="0"/>
                <a:cs typeface="Times New Roman" pitchFamily="18" charset="0"/>
              </a:rPr>
              <a:t>It  means increase in body temperature. </a:t>
            </a:r>
          </a:p>
          <a:p>
            <a:pPr algn="just" rtl="0"/>
            <a:r>
              <a:rPr lang="en-US" dirty="0" smtClean="0">
                <a:latin typeface="Times New Roman" pitchFamily="18" charset="0"/>
                <a:cs typeface="Times New Roman" pitchFamily="18" charset="0"/>
              </a:rPr>
              <a:t>Fever occurs when microorganisms invade body that leads to release certain substances which is called Interleukin 1 (IL1). </a:t>
            </a:r>
          </a:p>
          <a:p>
            <a:pPr algn="just" rtl="0"/>
            <a:r>
              <a:rPr lang="en-US" dirty="0" smtClean="0">
                <a:latin typeface="Times New Roman" pitchFamily="18" charset="0"/>
                <a:cs typeface="Times New Roman" pitchFamily="18" charset="0"/>
              </a:rPr>
              <a:t>Interleukin1(IL1) act on the hypothalamus which leads to increase body temperature. </a:t>
            </a:r>
          </a:p>
          <a:p>
            <a:pPr algn="just" rtl="0">
              <a:buNone/>
            </a:pPr>
            <a:endParaRPr lang="en-US" dirty="0" smtClean="0">
              <a:latin typeface="Times New Roman" pitchFamily="18" charset="0"/>
              <a:cs typeface="Times New Roman" pitchFamily="18" charset="0"/>
            </a:endParaRPr>
          </a:p>
          <a:p>
            <a:pPr algn="just" rtl="0">
              <a:buNone/>
            </a:pP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Fever prevent the growth of some microorganisms and also it may enhance activity of immune system.  </a:t>
            </a:r>
            <a:endParaRPr lang="ar-IQ" dirty="0">
              <a:latin typeface="Times New Roman" pitchFamily="18" charset="0"/>
              <a:cs typeface="Times New Roman" pitchFamily="18" charset="0"/>
            </a:endParaRPr>
          </a:p>
        </p:txBody>
      </p:sp>
      <p:sp>
        <p:nvSpPr>
          <p:cNvPr id="6" name="عنصر نائب لرقم الشريحة 5"/>
          <p:cNvSpPr>
            <a:spLocks noGrp="1"/>
          </p:cNvSpPr>
          <p:nvPr>
            <p:ph type="sldNum" sz="quarter" idx="12"/>
          </p:nvPr>
        </p:nvSpPr>
        <p:spPr/>
        <p:txBody>
          <a:bodyPr/>
          <a:lstStyle/>
          <a:p>
            <a:fld id="{A6420413-FB6E-49DD-AEA7-5B502C8605B1}" type="slidenum">
              <a:rPr lang="ar-IQ" smtClean="0"/>
              <a:pPr/>
              <a:t>9</a:t>
            </a:fld>
            <a:endParaRPr lang="ar-IQ"/>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2646</TotalTime>
  <Words>225</Words>
  <Application>Microsoft Office PowerPoint</Application>
  <PresentationFormat>عرض على الشاشة (3:4)‏</PresentationFormat>
  <Paragraphs>85</Paragraphs>
  <Slides>12</Slides>
  <Notes>1</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Office Theme</vt:lpstr>
      <vt:lpstr>الشريحة 1</vt:lpstr>
      <vt:lpstr>Lymphatic System and Immunity </vt:lpstr>
      <vt:lpstr> The Defense Mechanisms and Immunity </vt:lpstr>
      <vt:lpstr>Non Specific Defense Mechanisms</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Company>ALRWASE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Lymphatic System</dc:title>
  <dc:creator>OMAR ABD</dc:creator>
  <cp:lastModifiedBy>البابلي سنتر</cp:lastModifiedBy>
  <cp:revision>51</cp:revision>
  <dcterms:created xsi:type="dcterms:W3CDTF">2013-04-07T16:59:10Z</dcterms:created>
  <dcterms:modified xsi:type="dcterms:W3CDTF">2013-05-16T06:02:46Z</dcterms:modified>
</cp:coreProperties>
</file>